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71" r:id="rId2"/>
    <p:sldId id="272" r:id="rId3"/>
    <p:sldId id="289" r:id="rId4"/>
    <p:sldId id="287" r:id="rId5"/>
    <p:sldId id="290" r:id="rId6"/>
    <p:sldId id="291" r:id="rId7"/>
    <p:sldId id="274" r:id="rId8"/>
    <p:sldId id="292" r:id="rId9"/>
    <p:sldId id="293" r:id="rId10"/>
    <p:sldId id="294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60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78369"/>
            <a:ext cx="8077200" cy="1673352"/>
          </a:xfrm>
        </p:spPr>
        <p:txBody>
          <a:bodyPr>
            <a:normAutofit/>
          </a:bodyPr>
          <a:lstStyle/>
          <a:p>
            <a:r>
              <a:rPr lang="en-US" dirty="0"/>
              <a:t>Decision Theory (1)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9F9C2A-C69A-3444-AB76-06A1B7AEDC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437"/>
    </mc:Choice>
    <mc:Fallback>
      <p:transition spd="slow" advTm="59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Minimum Value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848945"/>
              </p:ext>
            </p:extLst>
          </p:nvPr>
        </p:nvGraphicFramePr>
        <p:xfrm>
          <a:off x="342220" y="2647695"/>
          <a:ext cx="6449792" cy="24985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2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Security Investment/Threat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</a:t>
                      </a:r>
                    </a:p>
                    <a:p>
                      <a:r>
                        <a:rPr lang="en-US" dirty="0"/>
                        <a:t>Threat 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 </a:t>
                      </a:r>
                    </a:p>
                    <a:p>
                      <a:r>
                        <a:rPr lang="en-US" dirty="0"/>
                        <a:t>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  <a:r>
                        <a:rPr lang="en-US" baseline="0" dirty="0"/>
                        <a:t> </a:t>
                      </a:r>
                    </a:p>
                    <a:p>
                      <a:r>
                        <a:rPr lang="en-US" baseline="0" dirty="0"/>
                        <a:t>Threat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Low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Med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High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51244" y="2093264"/>
            <a:ext cx="571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0.5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03178" y="2093264"/>
            <a:ext cx="583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0.4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08928" y="2104575"/>
            <a:ext cx="562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0.1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220" y="2180332"/>
            <a:ext cx="1359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90"/>
                </a:solidFill>
              </a:rPr>
              <a:t>Likelihood: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57929" y="1826389"/>
            <a:ext cx="12847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>
                <a:solidFill>
                  <a:srgbClr val="800000"/>
                </a:solidFill>
              </a:rPr>
              <a:t>Mimimum</a:t>
            </a:r>
            <a:endParaRPr lang="en-US" sz="2000" dirty="0">
              <a:solidFill>
                <a:srgbClr val="800000"/>
              </a:solidFill>
            </a:endParaRPr>
          </a:p>
          <a:p>
            <a:pPr algn="ctr"/>
            <a:r>
              <a:rPr lang="en-US" sz="2000" dirty="0">
                <a:solidFill>
                  <a:srgbClr val="800000"/>
                </a:solidFill>
              </a:rPr>
              <a:t>Utility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09748" y="3535461"/>
            <a:ext cx="1128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-15,000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09748" y="4084056"/>
            <a:ext cx="11385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-10,000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09748" y="4652378"/>
            <a:ext cx="900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-3000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94886" y="5437203"/>
            <a:ext cx="52570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Med Security = Min(-500,-1000,-10000) = -10000</a:t>
            </a:r>
          </a:p>
        </p:txBody>
      </p:sp>
      <p:sp>
        <p:nvSpPr>
          <p:cNvPr id="14" name="Left Arrow 13"/>
          <p:cNvSpPr/>
          <p:nvPr/>
        </p:nvSpPr>
        <p:spPr>
          <a:xfrm>
            <a:off x="8514056" y="4808884"/>
            <a:ext cx="457200" cy="30515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D791E3F-F077-7742-925B-E15105A3EF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342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663"/>
    </mc:Choice>
    <mc:Fallback>
      <p:transition spd="slow" advTm="114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Theory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Elements of decisions </a:t>
            </a:r>
          </a:p>
          <a:p>
            <a:pPr lvl="1"/>
            <a:r>
              <a:rPr lang="en-US" dirty="0"/>
              <a:t>Events/states of nature</a:t>
            </a:r>
          </a:p>
          <a:p>
            <a:pPr lvl="1"/>
            <a:r>
              <a:rPr lang="en-US" dirty="0"/>
              <a:t>Actions</a:t>
            </a:r>
          </a:p>
          <a:p>
            <a:pPr lvl="1"/>
            <a:r>
              <a:rPr lang="en-US" dirty="0"/>
              <a:t>Outcomes (Actions X States)</a:t>
            </a:r>
          </a:p>
          <a:p>
            <a:pPr lvl="1"/>
            <a:r>
              <a:rPr lang="en-US" dirty="0"/>
              <a:t>Utilities</a:t>
            </a:r>
          </a:p>
          <a:p>
            <a:pPr lvl="1"/>
            <a:endParaRPr lang="en-US" dirty="0"/>
          </a:p>
          <a:p>
            <a:r>
              <a:rPr lang="en-US" dirty="0"/>
              <a:t>What is the “best” action?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9CA240E-B1CF-B344-B81A-2D6F8BD22E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481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917"/>
    </mc:Choice>
    <mc:Fallback>
      <p:transition spd="slow" advTm="184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Enumerate actions/possible outcomes</a:t>
            </a:r>
          </a:p>
          <a:p>
            <a:pPr lvl="1"/>
            <a:r>
              <a:rPr lang="en-US" dirty="0"/>
              <a:t>Basic version specifies a single utility for each </a:t>
            </a:r>
          </a:p>
          <a:p>
            <a:pPr lvl="1"/>
            <a:r>
              <a:rPr lang="en-US" dirty="0"/>
              <a:t>Apply a decision rule to select an action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8240820"/>
              </p:ext>
            </p:extLst>
          </p:nvPr>
        </p:nvGraphicFramePr>
        <p:xfrm>
          <a:off x="1144293" y="4138630"/>
          <a:ext cx="6449792" cy="24985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2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Security Investment/Threat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</a:t>
                      </a:r>
                    </a:p>
                    <a:p>
                      <a:r>
                        <a:rPr lang="en-US" dirty="0"/>
                        <a:t>Threat 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 </a:t>
                      </a:r>
                    </a:p>
                    <a:p>
                      <a:r>
                        <a:rPr lang="en-US" dirty="0"/>
                        <a:t>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  <a:r>
                        <a:rPr lang="en-US" baseline="0" dirty="0"/>
                        <a:t> </a:t>
                      </a:r>
                    </a:p>
                    <a:p>
                      <a:r>
                        <a:rPr lang="en-US" baseline="0" dirty="0"/>
                        <a:t>Threat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Low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Med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High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3153317" y="3584199"/>
            <a:ext cx="571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0.5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05251" y="3584199"/>
            <a:ext cx="583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0.4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11001" y="3595510"/>
            <a:ext cx="562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0.1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44293" y="3671267"/>
            <a:ext cx="1359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90"/>
                </a:solidFill>
              </a:rPr>
              <a:t>Likelihood: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4D3E6DE-4B60-9440-90E9-80E75F7E6B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751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9300"/>
    </mc:Choice>
    <mc:Fallback>
      <p:transition spd="slow" advTm="299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Dominance Principle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78000"/>
            <a:ext cx="8229600" cy="4622800"/>
          </a:xfrm>
        </p:spPr>
        <p:txBody>
          <a:bodyPr>
            <a:normAutofit/>
          </a:bodyPr>
          <a:lstStyle/>
          <a:p>
            <a:r>
              <a:rPr lang="en-US" dirty="0"/>
              <a:t>Some decisions are (relatively) easy</a:t>
            </a:r>
          </a:p>
          <a:p>
            <a:r>
              <a:rPr lang="en-US" dirty="0">
                <a:solidFill>
                  <a:srgbClr val="0000FF"/>
                </a:solidFill>
              </a:rPr>
              <a:t>Dominance principle: </a:t>
            </a:r>
            <a:r>
              <a:rPr lang="en-US" dirty="0"/>
              <a:t>If action A has a higher utility than B in all outcomes, choose A</a:t>
            </a:r>
          </a:p>
          <a:p>
            <a:r>
              <a:rPr lang="en-US" dirty="0">
                <a:solidFill>
                  <a:srgbClr val="0000FF"/>
                </a:solidFill>
              </a:rPr>
              <a:t>Dominated</a:t>
            </a:r>
            <a:r>
              <a:rPr lang="en-US" dirty="0"/>
              <a:t> actions are that are always worse than some other action</a:t>
            </a:r>
          </a:p>
          <a:p>
            <a:r>
              <a:rPr lang="en-US" dirty="0"/>
              <a:t>Can be used to prune bad actions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1EAB668-43C9-C14D-B39F-27FBDE25D6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498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760"/>
    </mc:Choice>
    <mc:Fallback>
      <p:transition spd="slow" advTm="175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Dominance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security is dominated by low security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0049243"/>
              </p:ext>
            </p:extLst>
          </p:nvPr>
        </p:nvGraphicFramePr>
        <p:xfrm>
          <a:off x="1144293" y="2999449"/>
          <a:ext cx="6449792" cy="3026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2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Security Investment/Threat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</a:t>
                      </a:r>
                    </a:p>
                    <a:p>
                      <a:r>
                        <a:rPr lang="en-US" dirty="0"/>
                        <a:t>Threat 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 </a:t>
                      </a:r>
                    </a:p>
                    <a:p>
                      <a:r>
                        <a:rPr lang="en-US" dirty="0"/>
                        <a:t>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  <a:r>
                        <a:rPr lang="en-US" baseline="0" dirty="0"/>
                        <a:t> </a:t>
                      </a:r>
                    </a:p>
                    <a:p>
                      <a:r>
                        <a:rPr lang="en-US" baseline="0" dirty="0"/>
                        <a:t>Threat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strike="sngStrike" dirty="0">
                          <a:solidFill>
                            <a:srgbClr val="800000"/>
                          </a:solidFill>
                        </a:rPr>
                        <a:t>No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>
                          <a:solidFill>
                            <a:srgbClr val="800000"/>
                          </a:solidFill>
                        </a:rPr>
                        <a:t>-1,000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>
                          <a:solidFill>
                            <a:srgbClr val="800000"/>
                          </a:solidFill>
                        </a:rPr>
                        <a:t>-5,000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trike="sngStrike" dirty="0">
                          <a:solidFill>
                            <a:srgbClr val="800000"/>
                          </a:solidFill>
                        </a:rPr>
                        <a:t>-25,000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90"/>
                          </a:solidFill>
                        </a:rPr>
                        <a:t>Low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90"/>
                          </a:solidFill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90"/>
                          </a:solidFill>
                        </a:rPr>
                        <a:t>-2500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000090"/>
                          </a:solidFill>
                        </a:rPr>
                        <a:t>-15,000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Med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High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32D9DEE-6385-1044-8B98-B47664473D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716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371"/>
    </mc:Choice>
    <mc:Fallback>
      <p:transition spd="slow" advTm="503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Basic Decision Criteria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1751464"/>
              </p:ext>
            </p:extLst>
          </p:nvPr>
        </p:nvGraphicFramePr>
        <p:xfrm>
          <a:off x="457200" y="2940195"/>
          <a:ext cx="8229600" cy="34758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58627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Forward Looking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Backwards Looking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58627">
                <a:tc>
                  <a:txBody>
                    <a:bodyPr/>
                    <a:lstStyle/>
                    <a:p>
                      <a:r>
                        <a:rPr lang="en-US" sz="2800" dirty="0"/>
                        <a:t>Average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Maximize</a:t>
                      </a:r>
                      <a:r>
                        <a:rPr lang="en-US" sz="2800" baseline="0" dirty="0"/>
                        <a:t> Expected Value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Minimize</a:t>
                      </a:r>
                      <a:r>
                        <a:rPr lang="en-US" sz="2800" baseline="0" dirty="0"/>
                        <a:t> Expected Regret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58627">
                <a:tc>
                  <a:txBody>
                    <a:bodyPr/>
                    <a:lstStyle/>
                    <a:p>
                      <a:r>
                        <a:rPr lang="en-US" sz="2800" dirty="0"/>
                        <a:t>Worst Case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Maximize Minimum 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Minimize Maximum</a:t>
                      </a:r>
                      <a:r>
                        <a:rPr lang="en-US" sz="2800" baseline="0" dirty="0"/>
                        <a:t> Regret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57200" y="1784973"/>
            <a:ext cx="79192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What if the right action is not obvious? </a:t>
            </a:r>
          </a:p>
          <a:p>
            <a:r>
              <a:rPr lang="en-US" sz="2400" dirty="0">
                <a:solidFill>
                  <a:srgbClr val="000090"/>
                </a:solidFill>
              </a:rPr>
              <a:t>The best action depends on the state of the world/outcome…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276370E-B525-EB45-93B7-46D010A137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595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597"/>
    </mc:Choice>
    <mc:Fallback>
      <p:transition spd="slow" advTm="137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Expected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answer for choosing an action is to select the action that results in the maximum expected value </a:t>
            </a:r>
          </a:p>
          <a:p>
            <a:pPr lvl="1"/>
            <a:r>
              <a:rPr lang="en-US" dirty="0"/>
              <a:t>Combines probability/utility theory</a:t>
            </a:r>
          </a:p>
          <a:p>
            <a:pPr lvl="1"/>
            <a:r>
              <a:rPr lang="en-US" dirty="0"/>
              <a:t>Value/utility is a random variable</a:t>
            </a:r>
          </a:p>
          <a:p>
            <a:pPr lvl="1"/>
            <a:r>
              <a:rPr lang="en-US" dirty="0"/>
              <a:t>Assumes risk neutrality </a:t>
            </a:r>
          </a:p>
          <a:p>
            <a:pPr lvl="1"/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5F990AD-9592-2A4C-9C53-D9C2F1D97D3D}"/>
                  </a:ext>
                </a:extLst>
              </p:cNvPr>
              <p:cNvSpPr txBox="1"/>
              <p:nvPr/>
            </p:nvSpPr>
            <p:spPr>
              <a:xfrm>
                <a:off x="1952297" y="5312977"/>
                <a:ext cx="5239406" cy="43883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𝐸𝑉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 </m:t>
                    </m:r>
                    <m:nary>
                      <m:naryPr>
                        <m:chr m:val="∑"/>
                        <m:limLoc m:val="subSup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sz="2400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=0</m:t>
                        </m:r>
                      </m:sub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p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𝑆</m:t>
                                </m:r>
                              </m:e>
                              <m:sub>
                                <m:r>
                                  <a:rPr lang="en-US" sz="2400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d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∗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𝑆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sz="2400" dirty="0"/>
                  <a:t>)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5F990AD-9592-2A4C-9C53-D9C2F1D97D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2297" y="5312977"/>
                <a:ext cx="5239406" cy="438838"/>
              </a:xfrm>
              <a:prstGeom prst="rect">
                <a:avLst/>
              </a:prstGeom>
              <a:blipFill>
                <a:blip r:embed="rId4"/>
                <a:stretch>
                  <a:fillRect l="-1937" t="-137143" b="-20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545F12E-84B5-DF4F-AF02-96A1183D3A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13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350"/>
    </mc:Choice>
    <mc:Fallback>
      <p:transition spd="slow" advTm="88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Expected Value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6540136"/>
              </p:ext>
            </p:extLst>
          </p:nvPr>
        </p:nvGraphicFramePr>
        <p:xfrm>
          <a:off x="342220" y="2647695"/>
          <a:ext cx="6449792" cy="24985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1244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24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Security Investment/Threat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</a:t>
                      </a:r>
                    </a:p>
                    <a:p>
                      <a:r>
                        <a:rPr lang="en-US" dirty="0"/>
                        <a:t>Threat 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 </a:t>
                      </a:r>
                    </a:p>
                    <a:p>
                      <a:r>
                        <a:rPr lang="en-US" dirty="0"/>
                        <a:t>Threat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  <a:r>
                        <a:rPr lang="en-US" baseline="0" dirty="0"/>
                        <a:t> </a:t>
                      </a:r>
                    </a:p>
                    <a:p>
                      <a:r>
                        <a:rPr lang="en-US" baseline="0" dirty="0"/>
                        <a:t>Threat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Low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-15,000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Med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8050">
                <a:tc>
                  <a:txBody>
                    <a:bodyPr/>
                    <a:lstStyle/>
                    <a:p>
                      <a:r>
                        <a:rPr lang="en-US" dirty="0"/>
                        <a:t>High Security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-1,500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351244" y="2093264"/>
            <a:ext cx="571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0.5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03178" y="2093264"/>
            <a:ext cx="583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0.4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708928" y="2104575"/>
            <a:ext cx="5620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90"/>
                </a:solidFill>
              </a:rPr>
              <a:t>0.1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2220" y="2180332"/>
            <a:ext cx="13592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000090"/>
                </a:solidFill>
              </a:rPr>
              <a:t>Likelihood: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13783" y="1826389"/>
            <a:ext cx="11730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Expected </a:t>
            </a:r>
          </a:p>
          <a:p>
            <a:pPr algn="ctr"/>
            <a:r>
              <a:rPr lang="en-US" sz="2000" dirty="0">
                <a:solidFill>
                  <a:srgbClr val="800000"/>
                </a:solidFill>
              </a:rPr>
              <a:t>Utility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609748" y="3535461"/>
            <a:ext cx="8930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-2500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609748" y="4084056"/>
            <a:ext cx="8816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-1650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09748" y="4652378"/>
            <a:ext cx="900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</a:rPr>
              <a:t>-3000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42220" y="5437203"/>
            <a:ext cx="65623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>
                <a:solidFill>
                  <a:srgbClr val="800000"/>
                </a:solidFill>
              </a:rPr>
              <a:t>E(Med Security) = 0.5*-500 + 0.4*-1000 + 0.1*-10000 = -1650</a:t>
            </a:r>
          </a:p>
        </p:txBody>
      </p:sp>
      <p:sp>
        <p:nvSpPr>
          <p:cNvPr id="16" name="Left Arrow 15"/>
          <p:cNvSpPr/>
          <p:nvPr/>
        </p:nvSpPr>
        <p:spPr>
          <a:xfrm>
            <a:off x="8510505" y="4240562"/>
            <a:ext cx="457200" cy="305159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4757020-2C1B-334D-BE0B-1F6E5B0391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784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899"/>
    </mc:Choice>
    <mc:Fallback>
      <p:transition spd="slow" advTm="58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Maximizing Minimum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“Distribution free” approach</a:t>
            </a:r>
          </a:p>
          <a:p>
            <a:r>
              <a:rPr lang="en-US" dirty="0"/>
              <a:t>Does not use probability information</a:t>
            </a:r>
          </a:p>
          <a:p>
            <a:r>
              <a:rPr lang="en-US" dirty="0"/>
              <a:t>Maximize the worst-case outcome (“robust”)</a:t>
            </a:r>
          </a:p>
          <a:p>
            <a:r>
              <a:rPr lang="en-US" dirty="0"/>
              <a:t>Can be very pessimistic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2546109-184E-3549-8DE3-D9E7A13315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306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239"/>
    </mc:Choice>
    <mc:Fallback>
      <p:transition spd="slow" advTm="78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4458</TotalTime>
  <Words>432</Words>
  <Application>Microsoft Macintosh PowerPoint</Application>
  <PresentationFormat>On-screen Show (4:3)</PresentationFormat>
  <Paragraphs>149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Cambria Math</vt:lpstr>
      <vt:lpstr>Corbel</vt:lpstr>
      <vt:lpstr>Wingdings</vt:lpstr>
      <vt:lpstr>Wingdings 2</vt:lpstr>
      <vt:lpstr>Wingdings 3</vt:lpstr>
      <vt:lpstr>Module</vt:lpstr>
      <vt:lpstr>Decision Theory (1) </vt:lpstr>
      <vt:lpstr>Decision Theory </vt:lpstr>
      <vt:lpstr>Decision Tables</vt:lpstr>
      <vt:lpstr>Dominance Principle</vt:lpstr>
      <vt:lpstr>Dominance Example</vt:lpstr>
      <vt:lpstr>Four Basic Decision Criteria</vt:lpstr>
      <vt:lpstr>Maximizing Expected Value</vt:lpstr>
      <vt:lpstr>Maximizing Expected Value</vt:lpstr>
      <vt:lpstr>Maximizing Minimum Value</vt:lpstr>
      <vt:lpstr>Maximizing Minimum Value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50</cp:revision>
  <dcterms:created xsi:type="dcterms:W3CDTF">2012-01-23T08:25:46Z</dcterms:created>
  <dcterms:modified xsi:type="dcterms:W3CDTF">2020-09-08T07:58:06Z</dcterms:modified>
</cp:coreProperties>
</file>

<file path=docProps/thumbnail.jpeg>
</file>